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26ADF4-5424-44F4-886B-5BABB4D7563A}"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B99E71-15FF-4900-8B7E-9876453237FB}" type="slidenum">
              <a:rPr lang="en-US" smtClean="0"/>
              <a:t>‹#›</a:t>
            </a:fld>
            <a:endParaRPr lang="en-US"/>
          </a:p>
        </p:txBody>
      </p:sp>
    </p:spTree>
    <p:extLst>
      <p:ext uri="{BB962C8B-B14F-4D97-AF65-F5344CB8AC3E}">
        <p14:creationId xmlns:p14="http://schemas.microsoft.com/office/powerpoint/2010/main" val="720778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26ADF4-5424-44F4-886B-5BABB4D7563A}"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B99E71-15FF-4900-8B7E-9876453237FB}" type="slidenum">
              <a:rPr lang="en-US" smtClean="0"/>
              <a:t>‹#›</a:t>
            </a:fld>
            <a:endParaRPr lang="en-US"/>
          </a:p>
        </p:txBody>
      </p:sp>
    </p:spTree>
    <p:extLst>
      <p:ext uri="{BB962C8B-B14F-4D97-AF65-F5344CB8AC3E}">
        <p14:creationId xmlns:p14="http://schemas.microsoft.com/office/powerpoint/2010/main" val="2007873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26ADF4-5424-44F4-886B-5BABB4D7563A}"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B99E71-15FF-4900-8B7E-9876453237FB}" type="slidenum">
              <a:rPr lang="en-US" smtClean="0"/>
              <a:t>‹#›</a:t>
            </a:fld>
            <a:endParaRPr lang="en-US"/>
          </a:p>
        </p:txBody>
      </p:sp>
    </p:spTree>
    <p:extLst>
      <p:ext uri="{BB962C8B-B14F-4D97-AF65-F5344CB8AC3E}">
        <p14:creationId xmlns:p14="http://schemas.microsoft.com/office/powerpoint/2010/main" val="1884214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26ADF4-5424-44F4-886B-5BABB4D7563A}"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B99E71-15FF-4900-8B7E-9876453237FB}" type="slidenum">
              <a:rPr lang="en-US" smtClean="0"/>
              <a:t>‹#›</a:t>
            </a:fld>
            <a:endParaRPr lang="en-US"/>
          </a:p>
        </p:txBody>
      </p:sp>
    </p:spTree>
    <p:extLst>
      <p:ext uri="{BB962C8B-B14F-4D97-AF65-F5344CB8AC3E}">
        <p14:creationId xmlns:p14="http://schemas.microsoft.com/office/powerpoint/2010/main" val="1697772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26ADF4-5424-44F4-886B-5BABB4D7563A}"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B99E71-15FF-4900-8B7E-9876453237FB}" type="slidenum">
              <a:rPr lang="en-US" smtClean="0"/>
              <a:t>‹#›</a:t>
            </a:fld>
            <a:endParaRPr lang="en-US"/>
          </a:p>
        </p:txBody>
      </p:sp>
    </p:spTree>
    <p:extLst>
      <p:ext uri="{BB962C8B-B14F-4D97-AF65-F5344CB8AC3E}">
        <p14:creationId xmlns:p14="http://schemas.microsoft.com/office/powerpoint/2010/main" val="282982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26ADF4-5424-44F4-886B-5BABB4D7563A}"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B99E71-15FF-4900-8B7E-9876453237FB}" type="slidenum">
              <a:rPr lang="en-US" smtClean="0"/>
              <a:t>‹#›</a:t>
            </a:fld>
            <a:endParaRPr lang="en-US"/>
          </a:p>
        </p:txBody>
      </p:sp>
    </p:spTree>
    <p:extLst>
      <p:ext uri="{BB962C8B-B14F-4D97-AF65-F5344CB8AC3E}">
        <p14:creationId xmlns:p14="http://schemas.microsoft.com/office/powerpoint/2010/main" val="375628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26ADF4-5424-44F4-886B-5BABB4D7563A}" type="datetimeFigureOut">
              <a:rPr lang="en-US" smtClean="0"/>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B99E71-15FF-4900-8B7E-9876453237FB}" type="slidenum">
              <a:rPr lang="en-US" smtClean="0"/>
              <a:t>‹#›</a:t>
            </a:fld>
            <a:endParaRPr lang="en-US"/>
          </a:p>
        </p:txBody>
      </p:sp>
    </p:spTree>
    <p:extLst>
      <p:ext uri="{BB962C8B-B14F-4D97-AF65-F5344CB8AC3E}">
        <p14:creationId xmlns:p14="http://schemas.microsoft.com/office/powerpoint/2010/main" val="2289731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26ADF4-5424-44F4-886B-5BABB4D7563A}" type="datetimeFigureOut">
              <a:rPr lang="en-US" smtClean="0"/>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B99E71-15FF-4900-8B7E-9876453237FB}" type="slidenum">
              <a:rPr lang="en-US" smtClean="0"/>
              <a:t>‹#›</a:t>
            </a:fld>
            <a:endParaRPr lang="en-US"/>
          </a:p>
        </p:txBody>
      </p:sp>
    </p:spTree>
    <p:extLst>
      <p:ext uri="{BB962C8B-B14F-4D97-AF65-F5344CB8AC3E}">
        <p14:creationId xmlns:p14="http://schemas.microsoft.com/office/powerpoint/2010/main" val="2455186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26ADF4-5424-44F4-886B-5BABB4D7563A}" type="datetimeFigureOut">
              <a:rPr lang="en-US" smtClean="0"/>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B99E71-15FF-4900-8B7E-9876453237FB}" type="slidenum">
              <a:rPr lang="en-US" smtClean="0"/>
              <a:t>‹#›</a:t>
            </a:fld>
            <a:endParaRPr lang="en-US"/>
          </a:p>
        </p:txBody>
      </p:sp>
    </p:spTree>
    <p:extLst>
      <p:ext uri="{BB962C8B-B14F-4D97-AF65-F5344CB8AC3E}">
        <p14:creationId xmlns:p14="http://schemas.microsoft.com/office/powerpoint/2010/main" val="841757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26ADF4-5424-44F4-886B-5BABB4D7563A}"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B99E71-15FF-4900-8B7E-9876453237FB}" type="slidenum">
              <a:rPr lang="en-US" smtClean="0"/>
              <a:t>‹#›</a:t>
            </a:fld>
            <a:endParaRPr lang="en-US"/>
          </a:p>
        </p:txBody>
      </p:sp>
    </p:spTree>
    <p:extLst>
      <p:ext uri="{BB962C8B-B14F-4D97-AF65-F5344CB8AC3E}">
        <p14:creationId xmlns:p14="http://schemas.microsoft.com/office/powerpoint/2010/main" val="3025421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26ADF4-5424-44F4-886B-5BABB4D7563A}"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B99E71-15FF-4900-8B7E-9876453237FB}" type="slidenum">
              <a:rPr lang="en-US" smtClean="0"/>
              <a:t>‹#›</a:t>
            </a:fld>
            <a:endParaRPr lang="en-US"/>
          </a:p>
        </p:txBody>
      </p:sp>
    </p:spTree>
    <p:extLst>
      <p:ext uri="{BB962C8B-B14F-4D97-AF65-F5344CB8AC3E}">
        <p14:creationId xmlns:p14="http://schemas.microsoft.com/office/powerpoint/2010/main" val="2268393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26ADF4-5424-44F4-886B-5BABB4D7563A}" type="datetimeFigureOut">
              <a:rPr lang="en-US" smtClean="0"/>
              <a:t>5/18/2020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B99E71-15FF-4900-8B7E-9876453237FB}" type="slidenum">
              <a:rPr lang="en-US" smtClean="0"/>
              <a:t>‹#›</a:t>
            </a:fld>
            <a:endParaRPr lang="en-US"/>
          </a:p>
        </p:txBody>
      </p:sp>
    </p:spTree>
    <p:extLst>
      <p:ext uri="{BB962C8B-B14F-4D97-AF65-F5344CB8AC3E}">
        <p14:creationId xmlns:p14="http://schemas.microsoft.com/office/powerpoint/2010/main" val="2254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5563" y="678873"/>
            <a:ext cx="9171709" cy="3366654"/>
          </a:xfrm>
        </p:spPr>
        <p:txBody>
          <a:bodyPr>
            <a:noAutofit/>
          </a:bodyPr>
          <a:lstStyle/>
          <a:p>
            <a:r>
              <a:rPr lang="en-US" sz="4000" dirty="0"/>
              <a:t/>
            </a:r>
            <a:br>
              <a:rPr lang="en-US" sz="4000" dirty="0"/>
            </a:br>
            <a:r>
              <a:rPr lang="en-US" sz="4000" b="1" dirty="0"/>
              <a:t>History of Persian Language &amp; Development of Persian Poetry</a:t>
            </a:r>
            <a:br>
              <a:rPr lang="en-US" sz="4000" b="1" dirty="0"/>
            </a:br>
            <a:r>
              <a:rPr lang="en-US" sz="4000" b="1" dirty="0"/>
              <a:t>Semester: 2</a:t>
            </a:r>
            <a:r>
              <a:rPr lang="en-US" sz="4000" b="1" baseline="30000" dirty="0"/>
              <a:t>nd</a:t>
            </a:r>
            <a:r>
              <a:rPr lang="en-US" sz="4000" b="1" dirty="0"/>
              <a:t> M.s</a:t>
            </a:r>
            <a:br>
              <a:rPr lang="en-US" sz="4000" b="1" dirty="0"/>
            </a:br>
            <a:r>
              <a:rPr lang="en-US" sz="4000" b="1" dirty="0"/>
              <a:t>Course Code: Per-509</a:t>
            </a:r>
            <a:br>
              <a:rPr lang="en-US" sz="4000" b="1" dirty="0"/>
            </a:br>
            <a:r>
              <a:rPr lang="en-US" sz="4000" b="1" dirty="0"/>
              <a:t>Credit Hours: 3</a:t>
            </a:r>
            <a:endParaRPr lang="en-US" sz="4000" dirty="0"/>
          </a:p>
        </p:txBody>
      </p:sp>
      <p:sp>
        <p:nvSpPr>
          <p:cNvPr id="3" name="Subtitle 2"/>
          <p:cNvSpPr>
            <a:spLocks noGrp="1"/>
          </p:cNvSpPr>
          <p:nvPr>
            <p:ph type="subTitle" idx="1"/>
          </p:nvPr>
        </p:nvSpPr>
        <p:spPr>
          <a:xfrm>
            <a:off x="1524000" y="4003964"/>
            <a:ext cx="9144000" cy="1253836"/>
          </a:xfrm>
        </p:spPr>
        <p:txBody>
          <a:bodyPr/>
          <a:lstStyle/>
          <a:p>
            <a:endParaRPr lang="en-US" b="1" dirty="0" smtClean="0"/>
          </a:p>
          <a:p>
            <a:r>
              <a:rPr lang="en-US" sz="4000" b="1" dirty="0" smtClean="0"/>
              <a:t>Dr</a:t>
            </a:r>
            <a:r>
              <a:rPr lang="en-US" sz="4000" b="1" dirty="0"/>
              <a:t>. Sara Bukhari</a:t>
            </a:r>
          </a:p>
          <a:p>
            <a:endParaRPr lang="en-US" dirty="0"/>
          </a:p>
        </p:txBody>
      </p:sp>
    </p:spTree>
    <p:extLst>
      <p:ext uri="{BB962C8B-B14F-4D97-AF65-F5344CB8AC3E}">
        <p14:creationId xmlns:p14="http://schemas.microsoft.com/office/powerpoint/2010/main" val="1587597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45958" y="1122363"/>
            <a:ext cx="4622042" cy="51344"/>
          </a:xfrm>
        </p:spPr>
        <p:txBody>
          <a:bodyPr>
            <a:normAutofit fontScale="90000"/>
          </a:bodyPr>
          <a:lstStyle/>
          <a:p>
            <a:r>
              <a:rPr lang="ur-PK" sz="3200" b="1" dirty="0" smtClean="0"/>
              <a:t>سبک ھندی:</a:t>
            </a:r>
            <a:endParaRPr lang="en-US" sz="3200" b="1" dirty="0"/>
          </a:p>
        </p:txBody>
      </p:sp>
      <p:sp>
        <p:nvSpPr>
          <p:cNvPr id="3" name="Subtitle 2"/>
          <p:cNvSpPr>
            <a:spLocks noGrp="1"/>
          </p:cNvSpPr>
          <p:nvPr>
            <p:ph type="subTitle" idx="1"/>
          </p:nvPr>
        </p:nvSpPr>
        <p:spPr>
          <a:xfrm>
            <a:off x="1974376" y="1909716"/>
            <a:ext cx="9144000" cy="1655762"/>
          </a:xfrm>
        </p:spPr>
        <p:txBody>
          <a:bodyPr>
            <a:noAutofit/>
          </a:bodyPr>
          <a:lstStyle/>
          <a:p>
            <a:pPr algn="r" rtl="1"/>
            <a:r>
              <a:rPr lang="ur-PK" dirty="0" smtClean="0">
                <a:cs typeface="+mj-cs"/>
              </a:rPr>
              <a:t>سبک هندی یکی از سبک های شعر فارسی است . در مورد تاریخ پیدایش این سبک اختلاف نظر وجود دارد برخی چون زرین کوب، شبلی نعمانی، حسن زاده و کورش صفوی پیدایش آن را به بابا فغانی شاعر قرن نهم هجری نسبت می دهند. و برخی دیگر شروع آن را از اوایل قرن یازدهم می دانند و نظریات دیگری نیز وجود دارد. در مورد خاستگاه آن نیز اختلاف نظر وجود دارد برخی خاستگاه آن را هند می دانند و در مقابل برخی دیگر اطلاق عنوان هندی را بر این سبک غلط دانسته ایران و بلاخص اصفهان را خاستگاه آن می دانند. چنانچه برخی دیگر ان را سبک اصفهانی خوانده اند. سبك هندي تا دوره اي كه به «بازگشت ادبي» نام گرفته (اواسط قرن دوازدهم)، رواج داشته است.مختصات سبك هندی را در سه مقوله بررسی می‌كنیم:</a:t>
            </a:r>
            <a:endParaRPr lang="en-US" dirty="0">
              <a:cs typeface="+mj-cs"/>
            </a:endParaRPr>
          </a:p>
        </p:txBody>
      </p:sp>
    </p:spTree>
    <p:extLst>
      <p:ext uri="{BB962C8B-B14F-4D97-AF65-F5344CB8AC3E}">
        <p14:creationId xmlns:p14="http://schemas.microsoft.com/office/powerpoint/2010/main" val="5650762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51797" y="300038"/>
            <a:ext cx="9144000" cy="2387600"/>
          </a:xfrm>
        </p:spPr>
        <p:txBody>
          <a:bodyPr>
            <a:normAutofit/>
          </a:bodyPr>
          <a:lstStyle/>
          <a:p>
            <a:pPr algn="r" rtl="1"/>
            <a:r>
              <a:rPr lang="ur-PK" sz="3200" b="1" dirty="0" smtClean="0"/>
              <a:t>زبان:</a:t>
            </a:r>
            <a:r>
              <a:rPr lang="en-US" sz="3200" b="1" dirty="0" smtClean="0"/>
              <a:t/>
            </a:r>
            <a:br>
              <a:rPr lang="en-US" sz="3200" b="1" dirty="0" smtClean="0"/>
            </a:br>
            <a:r>
              <a:rPr lang="ur-PK" sz="2400" dirty="0" smtClean="0"/>
              <a:t>روی آوردن طبقات مختلف مردم به شعر باعث شد كه زبان كوچه و بازار به شعر راه یافته و دایره واژگاه شعر گسترش یابد و بسیاری از لغات ادبی قدیم از صحنه شعر رخت بربندد؛ به نحوی كه می‌توان گفت زبان شعری آن دوره زبان جدید فارسی است و از مختصات سبك خراسانی در آن خبری نیست.زبان این سبك را باید زبانی واقع گرا قلمداد كرد؛ زیرا زبان حقیقی مردم آن دوره است.</a:t>
            </a:r>
            <a:endParaRPr lang="en-US" sz="2400" dirty="0"/>
          </a:p>
        </p:txBody>
      </p:sp>
      <p:sp>
        <p:nvSpPr>
          <p:cNvPr id="3" name="Subtitle 2"/>
          <p:cNvSpPr>
            <a:spLocks noGrp="1"/>
          </p:cNvSpPr>
          <p:nvPr>
            <p:ph type="subTitle" idx="1"/>
          </p:nvPr>
        </p:nvSpPr>
        <p:spPr>
          <a:xfrm>
            <a:off x="2151797" y="3329083"/>
            <a:ext cx="9144000" cy="1655762"/>
          </a:xfrm>
        </p:spPr>
        <p:txBody>
          <a:bodyPr>
            <a:noAutofit/>
          </a:bodyPr>
          <a:lstStyle/>
          <a:p>
            <a:pPr algn="r" rtl="1"/>
            <a:r>
              <a:rPr lang="ur-PK" dirty="0" smtClean="0">
                <a:cs typeface="+mj-cs"/>
              </a:rPr>
              <a:t>زبان این سبك را باید زبانی واقع گرا قلمداد كرد؛ زیرا زبان حقیقی مردم آن دوره است.فكر: شعر هندی شعری معناگراست نه صورت گرا و شاعران به معنا بیشتر توجه دارند تا به زبان. آنان به دنبال مضمون سازی از هر چیزی در عالم طبیعت یا ذهن استفاده می‌كنند. ادبیات سبك هندی ادبیاتی مینیاتوری است و طول و عرض معنا از یك بیت بیشتر نمی‌رود و فوقش تحسین و اعجابی را در حد یك بیت برمی‌انگیزد.شاعران سبک هندیاز شاعران سبك هندی صائب تبریزی، زلالی خوانساری، علی نقی كمره ای، عرفی شیرازی، كلیم كاشانی، فیض دكنی، وحید قزوینی، بیدل، غنی كشمیری را می توان نام برد. </a:t>
            </a:r>
            <a:endParaRPr lang="en-US" dirty="0">
              <a:cs typeface="+mj-cs"/>
            </a:endParaRPr>
          </a:p>
        </p:txBody>
      </p:sp>
    </p:spTree>
    <p:extLst>
      <p:ext uri="{BB962C8B-B14F-4D97-AF65-F5344CB8AC3E}">
        <p14:creationId xmlns:p14="http://schemas.microsoft.com/office/powerpoint/2010/main" val="9182825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273</Words>
  <Application>Microsoft Office PowerPoint</Application>
  <PresentationFormat>Custom</PresentationFormat>
  <Paragraphs>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 History of Persian Language &amp; Development of Persian Poetry Semester: 2nd M.s Course Code: Per-509 Credit Hours: 3</vt:lpstr>
      <vt:lpstr>سبک ھندی:</vt:lpstr>
      <vt:lpstr>زبان: روی آوردن طبقات مختلف مردم به شعر باعث شد كه زبان كوچه و بازار به شعر راه یافته و دایره واژگاه شعر گسترش یابد و بسیاری از لغات ادبی قدیم از صحنه شعر رخت بربندد؛ به نحوی كه می‌توان گفت زبان شعری آن دوره زبان جدید فارسی است و از مختصات سبك خراسانی در آن خبری نیست.زبان این سبك را باید زبانی واقع گرا قلمداد كرد؛ زیرا زبان حقیقی مردم آن دوره است.</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imbalance@live.com</cp:lastModifiedBy>
  <cp:revision>9</cp:revision>
  <dcterms:created xsi:type="dcterms:W3CDTF">2020-05-18T13:29:12Z</dcterms:created>
  <dcterms:modified xsi:type="dcterms:W3CDTF">2020-05-18T16:49:55Z</dcterms:modified>
</cp:coreProperties>
</file>